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9"/>
  </p:notesMasterIdLst>
  <p:handoutMasterIdLst>
    <p:handoutMasterId r:id="rId10"/>
  </p:handoutMasterIdLst>
  <p:sldIdLst>
    <p:sldId id="256" r:id="rId3"/>
    <p:sldId id="279" r:id="rId4"/>
    <p:sldId id="281" r:id="rId5"/>
    <p:sldId id="280" r:id="rId6"/>
    <p:sldId id="282" r:id="rId7"/>
    <p:sldId id="257" r:id="rId8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3" autoAdjust="0"/>
    <p:restoredTop sz="93381" autoAdjust="0"/>
  </p:normalViewPr>
  <p:slideViewPr>
    <p:cSldViewPr>
      <p:cViewPr varScale="1">
        <p:scale>
          <a:sx n="66" d="100"/>
          <a:sy n="66" d="100"/>
        </p:scale>
        <p:origin x="-124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2/24/2016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2/24/2016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For charts use this style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838200" y="1752600"/>
            <a:ext cx="7124700" cy="1371600"/>
          </a:xfrm>
        </p:spPr>
        <p:txBody>
          <a:bodyPr/>
          <a:lstStyle/>
          <a:p>
            <a:r>
              <a:rPr lang="en-US" sz="2800" dirty="0"/>
              <a:t>Achievements of Phase 1, loose ends and new research topics to focus on in Malawi, Tanzania and Zambia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752600" y="3886200"/>
            <a:ext cx="5791200" cy="1219200"/>
          </a:xfrm>
        </p:spPr>
        <p:txBody>
          <a:bodyPr/>
          <a:lstStyle/>
          <a:p>
            <a:endParaRPr lang="en-GB" dirty="0" smtClean="0"/>
          </a:p>
          <a:p>
            <a:r>
              <a:rPr lang="en-GB" dirty="0" err="1" smtClean="0"/>
              <a:t>Kihara</a:t>
            </a:r>
            <a:r>
              <a:rPr lang="en-GB" dirty="0" smtClean="0"/>
              <a:t> group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19200"/>
            <a:ext cx="8229600" cy="5334000"/>
          </a:xfrm>
        </p:spPr>
        <p:txBody>
          <a:bodyPr/>
          <a:lstStyle/>
          <a:p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0966304"/>
              </p:ext>
            </p:extLst>
          </p:nvPr>
        </p:nvGraphicFramePr>
        <p:xfrm>
          <a:off x="381000" y="1339503"/>
          <a:ext cx="8382000" cy="53321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4200"/>
                <a:gridCol w="5257800"/>
              </a:tblGrid>
              <a:tr h="394345">
                <a:tc>
                  <a:txBody>
                    <a:bodyPr/>
                    <a:lstStyle/>
                    <a:p>
                      <a:r>
                        <a:rPr lang="en-US" dirty="0" smtClean="0"/>
                        <a:t>Achievements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Loose ends</a:t>
                      </a:r>
                      <a:endParaRPr lang="en-US" dirty="0"/>
                    </a:p>
                  </a:txBody>
                  <a:tcPr/>
                </a:tc>
              </a:tr>
              <a:tr h="20761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Technologies</a:t>
                      </a:r>
                      <a:r>
                        <a:rPr lang="en-US" dirty="0" smtClean="0"/>
                        <a:t>: suitability for different </a:t>
                      </a:r>
                      <a:r>
                        <a:rPr lang="en-US" dirty="0" err="1" smtClean="0"/>
                        <a:t>agroecologies</a:t>
                      </a:r>
                      <a:r>
                        <a:rPr lang="en-US" dirty="0" smtClean="0"/>
                        <a:t>, (based on what dimensions),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characterization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/>
                        <a:t>by attribute, (+% change, any evaluation in terms of cost-benefit, etc.), </a:t>
                      </a:r>
                      <a:r>
                        <a:rPr lang="en-US" dirty="0" smtClean="0"/>
                        <a:t>Participatory variety selection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Seed systems strengthening/business</a:t>
                      </a:r>
                      <a:r>
                        <a:rPr lang="en-US" baseline="0" dirty="0" smtClean="0"/>
                        <a:t> model (</a:t>
                      </a:r>
                      <a:r>
                        <a:rPr lang="en-US" baseline="0" dirty="0" err="1" smtClean="0"/>
                        <a:t>esp</a:t>
                      </a:r>
                      <a:r>
                        <a:rPr lang="en-US" baseline="0" dirty="0" smtClean="0"/>
                        <a:t> for vegetables, forages and legumes)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Low productivity of beans in the maize/legume system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Suitability for different farmer types</a:t>
                      </a:r>
                      <a:endParaRPr lang="en-US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Tracking of adoption, spillovers and impact on livelihoods (systematic assessment… social network analysis)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Water harvesting as a focus but should be farmer-typology sensitive</a:t>
                      </a:r>
                      <a:endParaRPr lang="en-US" dirty="0"/>
                    </a:p>
                  </a:txBody>
                  <a:tcPr/>
                </a:tc>
              </a:tr>
              <a:tr h="902672">
                <a:tc>
                  <a:txBody>
                    <a:bodyPr/>
                    <a:lstStyle/>
                    <a:p>
                      <a:r>
                        <a:rPr lang="en-US" b="1" dirty="0" smtClean="0"/>
                        <a:t>Integration of gender:</a:t>
                      </a:r>
                      <a:r>
                        <a:rPr lang="en-US" b="1" baseline="0" dirty="0" smtClean="0"/>
                        <a:t> </a:t>
                      </a:r>
                      <a:r>
                        <a:rPr lang="en-US" baseline="0" dirty="0" smtClean="0"/>
                        <a:t>already started especially in </a:t>
                      </a:r>
                      <a:r>
                        <a:rPr lang="en-US" baseline="0" dirty="0" err="1" smtClean="0"/>
                        <a:t>Babati</a:t>
                      </a:r>
                      <a:r>
                        <a:rPr lang="en-US" baseline="0" dirty="0" smtClean="0"/>
                        <a:t> site; gender capacity assessment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Gender capacity development plan </a:t>
                      </a:r>
                      <a:endParaRPr lang="en-US" dirty="0"/>
                    </a:p>
                  </a:txBody>
                  <a:tcPr/>
                </a:tc>
              </a:tr>
              <a:tr h="985863">
                <a:tc>
                  <a:txBody>
                    <a:bodyPr/>
                    <a:lstStyle/>
                    <a:p>
                      <a:r>
                        <a:rPr lang="en-US" b="1" dirty="0" smtClean="0"/>
                        <a:t>Innovation platforms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Level of</a:t>
                      </a:r>
                      <a:r>
                        <a:rPr lang="en-US" baseline="0" dirty="0" smtClean="0"/>
                        <a:t> activity varies across the countries (Malawi, Zambia)+++; Tanzania+-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Participation of women and youth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Partnerships 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9532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19200"/>
            <a:ext cx="8229600" cy="5334000"/>
          </a:xfrm>
        </p:spPr>
        <p:txBody>
          <a:bodyPr/>
          <a:lstStyle/>
          <a:p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6321300"/>
              </p:ext>
            </p:extLst>
          </p:nvPr>
        </p:nvGraphicFramePr>
        <p:xfrm>
          <a:off x="533400" y="1371600"/>
          <a:ext cx="8001000" cy="43420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9577"/>
                <a:gridCol w="5231423"/>
              </a:tblGrid>
              <a:tr h="343951">
                <a:tc>
                  <a:txBody>
                    <a:bodyPr/>
                    <a:lstStyle/>
                    <a:p>
                      <a:r>
                        <a:rPr lang="en-US" dirty="0" smtClean="0"/>
                        <a:t>Achievements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Loose ends</a:t>
                      </a:r>
                      <a:endParaRPr lang="en-US" dirty="0"/>
                    </a:p>
                  </a:txBody>
                  <a:tcPr/>
                </a:tc>
              </a:tr>
              <a:tr h="7010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Typologies: </a:t>
                      </a:r>
                      <a:r>
                        <a:rPr lang="en-US" b="0" dirty="0" smtClean="0"/>
                        <a:t>Potential to help better targeting of the technologies, among others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</a:tr>
              <a:tr h="1065463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Cross learning across</a:t>
                      </a:r>
                      <a:r>
                        <a:rPr lang="en-US" b="1" baseline="0" dirty="0" smtClean="0"/>
                        <a:t> sites: </a:t>
                      </a:r>
                      <a:r>
                        <a:rPr lang="en-US" b="0" baseline="0" dirty="0" smtClean="0"/>
                        <a:t>Encouraging multi-</a:t>
                      </a:r>
                      <a:r>
                        <a:rPr lang="en-US" b="0" baseline="0" dirty="0" err="1" smtClean="0"/>
                        <a:t>disciplinarity</a:t>
                      </a:r>
                      <a:r>
                        <a:rPr lang="en-US" b="0" baseline="0" dirty="0" smtClean="0"/>
                        <a:t> approach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52400">
                <a:tc gridSpan="2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819587">
                <a:tc>
                  <a:txBody>
                    <a:bodyPr/>
                    <a:lstStyle/>
                    <a:p>
                      <a:r>
                        <a:rPr lang="en-US" b="1" dirty="0" smtClean="0"/>
                        <a:t>Post-harvest </a:t>
                      </a:r>
                      <a:r>
                        <a:rPr lang="en-US" b="1" dirty="0" smtClean="0"/>
                        <a:t>management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 smtClean="0"/>
                        <a:t>storage</a:t>
                      </a:r>
                      <a:endParaRPr lang="en-US" b="0" dirty="0" smtClean="0"/>
                    </a:p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Market </a:t>
                      </a:r>
                      <a:r>
                        <a:rPr lang="en-US" dirty="0" smtClean="0"/>
                        <a:t>linkages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 smtClean="0"/>
                        <a:t>Food</a:t>
                      </a:r>
                      <a:r>
                        <a:rPr lang="en-US" b="0" baseline="0" dirty="0" smtClean="0"/>
                        <a:t> processing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baseline="0" dirty="0" smtClean="0"/>
                        <a:t>Value addition</a:t>
                      </a:r>
                      <a:endParaRPr lang="en-US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35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81000" y="1447800"/>
            <a:ext cx="8229600" cy="4724400"/>
          </a:xfrm>
        </p:spPr>
        <p:txBody>
          <a:bodyPr/>
          <a:lstStyle/>
          <a:p>
            <a:r>
              <a:rPr lang="en-US" sz="2800" b="1" dirty="0" smtClean="0"/>
              <a:t>New Topics</a:t>
            </a:r>
          </a:p>
          <a:p>
            <a:pPr marL="571500" indent="-457200">
              <a:buFont typeface="Arial" panose="020B0604020202020204" pitchFamily="34" charset="0"/>
              <a:buChar char="•"/>
            </a:pPr>
            <a:r>
              <a:rPr lang="en-US" sz="2600" dirty="0" smtClean="0"/>
              <a:t>Gender implications of the proven technologies</a:t>
            </a:r>
          </a:p>
          <a:p>
            <a:pPr marL="571500" indent="-457200">
              <a:buFont typeface="Arial" panose="020B0604020202020204" pitchFamily="34" charset="0"/>
              <a:buChar char="•"/>
            </a:pPr>
            <a:r>
              <a:rPr lang="en-US" sz="2600" dirty="0" smtClean="0"/>
              <a:t>Participation: youth and gender issues</a:t>
            </a:r>
          </a:p>
          <a:p>
            <a:pPr marL="571500" indent="-457200">
              <a:buFont typeface="Arial" panose="020B0604020202020204" pitchFamily="34" charset="0"/>
              <a:buChar char="•"/>
            </a:pPr>
            <a:r>
              <a:rPr lang="en-US" sz="2600" dirty="0" smtClean="0"/>
              <a:t>Gender capacity development</a:t>
            </a:r>
          </a:p>
          <a:p>
            <a:pPr marL="571500" indent="-457200">
              <a:buFont typeface="Arial" panose="020B0604020202020204" pitchFamily="34" charset="0"/>
              <a:buChar char="•"/>
            </a:pPr>
            <a:r>
              <a:rPr lang="en-US" sz="2600" dirty="0"/>
              <a:t>Tracking and social network analysis </a:t>
            </a:r>
            <a:r>
              <a:rPr lang="en-US" sz="2600" dirty="0" smtClean="0"/>
              <a:t>with respect to </a:t>
            </a:r>
            <a:r>
              <a:rPr lang="en-US" sz="2600" dirty="0"/>
              <a:t>the </a:t>
            </a:r>
            <a:r>
              <a:rPr lang="en-US" sz="2600" dirty="0" smtClean="0"/>
              <a:t>technologies</a:t>
            </a:r>
          </a:p>
          <a:p>
            <a:pPr marL="571500" indent="-457200">
              <a:buFont typeface="Arial" panose="020B0604020202020204" pitchFamily="34" charset="0"/>
              <a:buChar char="•"/>
            </a:pPr>
            <a:r>
              <a:rPr lang="en-US" sz="2600" dirty="0" smtClean="0"/>
              <a:t>Water </a:t>
            </a:r>
            <a:r>
              <a:rPr lang="en-US" sz="2600" dirty="0" smtClean="0"/>
              <a:t>management</a:t>
            </a:r>
          </a:p>
          <a:p>
            <a:pPr marL="571500" indent="-457200">
              <a:buFont typeface="Arial" panose="020B0604020202020204" pitchFamily="34" charset="0"/>
              <a:buChar char="•"/>
            </a:pPr>
            <a:r>
              <a:rPr lang="en-US" sz="2600" dirty="0" smtClean="0"/>
              <a:t>Planting patterns vs yield gains</a:t>
            </a:r>
          </a:p>
          <a:p>
            <a:pPr marL="571500" indent="-457200">
              <a:buFont typeface="Arial" panose="020B0604020202020204" pitchFamily="34" charset="0"/>
              <a:buChar char="•"/>
            </a:pPr>
            <a:r>
              <a:rPr lang="en-US" sz="2600" dirty="0" smtClean="0"/>
              <a:t>Weather information dissemination </a:t>
            </a:r>
            <a:endParaRPr lang="en-US" sz="2600" dirty="0" smtClean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12363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81000" y="1447800"/>
            <a:ext cx="8229600" cy="4724400"/>
          </a:xfrm>
        </p:spPr>
        <p:txBody>
          <a:bodyPr/>
          <a:lstStyle/>
          <a:p>
            <a:r>
              <a:rPr lang="en-US" sz="2800" b="1" dirty="0" smtClean="0"/>
              <a:t>New Topics</a:t>
            </a:r>
          </a:p>
          <a:p>
            <a:pPr marL="571500" indent="-457200">
              <a:buFontTx/>
              <a:buChar char="-"/>
            </a:pPr>
            <a:r>
              <a:rPr lang="en-US" sz="2800" dirty="0" smtClean="0"/>
              <a:t>Land and water management</a:t>
            </a:r>
          </a:p>
          <a:p>
            <a:pPr marL="571500" indent="-457200">
              <a:buFontTx/>
              <a:buChar char="-"/>
            </a:pPr>
            <a:r>
              <a:rPr lang="en-US" sz="2800" dirty="0" smtClean="0"/>
              <a:t>Strengthening market linkages</a:t>
            </a:r>
          </a:p>
          <a:p>
            <a:pPr marL="571500" indent="-457200">
              <a:buFontTx/>
              <a:buChar char="-"/>
            </a:pPr>
            <a:r>
              <a:rPr lang="en-US" sz="2800" dirty="0" smtClean="0"/>
              <a:t>Postharvest management and nutrition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65815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rgbClr val="156834"/>
                </a:solidFill>
                <a:latin typeface="Gill Sans" pitchFamily="34" charset="0"/>
              </a:rPr>
              <a:t>Thank You</a:t>
            </a:r>
            <a:endParaRPr lang="en-US" dirty="0">
              <a:solidFill>
                <a:srgbClr val="156834"/>
              </a:solidFill>
              <a:latin typeface="Gill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RISING_presentation_template_Globa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AfricaRISING_presentation_template_Global</Template>
  <TotalTime>2037</TotalTime>
  <Words>236</Words>
  <Application>Microsoft Office PowerPoint</Application>
  <PresentationFormat>On-screen Show (4:3)</PresentationFormat>
  <Paragraphs>40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AfricaRISING_presentation_template_Global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 Haroon Sseguya</dc:creator>
  <cp:lastModifiedBy>Odhong, Jonathan (IITA)</cp:lastModifiedBy>
  <cp:revision>76</cp:revision>
  <cp:lastPrinted>2011-10-06T11:45:23Z</cp:lastPrinted>
  <dcterms:created xsi:type="dcterms:W3CDTF">2015-06-29T15:15:55Z</dcterms:created>
  <dcterms:modified xsi:type="dcterms:W3CDTF">2016-02-25T07:33:43Z</dcterms:modified>
</cp:coreProperties>
</file>